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e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77" r:id="rId3"/>
    <p:sldId id="272" r:id="rId4"/>
    <p:sldId id="283" r:id="rId5"/>
    <p:sldId id="257" r:id="rId6"/>
    <p:sldId id="284" r:id="rId7"/>
    <p:sldId id="273" r:id="rId8"/>
    <p:sldId id="297" r:id="rId9"/>
    <p:sldId id="258" r:id="rId10"/>
    <p:sldId id="285" r:id="rId11"/>
    <p:sldId id="266" r:id="rId12"/>
    <p:sldId id="276" r:id="rId13"/>
    <p:sldId id="259" r:id="rId14"/>
    <p:sldId id="287" r:id="rId15"/>
    <p:sldId id="267" r:id="rId16"/>
    <p:sldId id="275" r:id="rId17"/>
    <p:sldId id="288" r:id="rId18"/>
    <p:sldId id="291" r:id="rId19"/>
    <p:sldId id="290" r:id="rId20"/>
    <p:sldId id="289" r:id="rId21"/>
    <p:sldId id="260" r:id="rId22"/>
    <p:sldId id="274" r:id="rId23"/>
    <p:sldId id="280" r:id="rId24"/>
    <p:sldId id="261" r:id="rId25"/>
    <p:sldId id="268" r:id="rId26"/>
    <p:sldId id="262" r:id="rId27"/>
    <p:sldId id="278" r:id="rId28"/>
    <p:sldId id="298" r:id="rId29"/>
    <p:sldId id="294" r:id="rId30"/>
    <p:sldId id="263" r:id="rId31"/>
    <p:sldId id="293" r:id="rId32"/>
    <p:sldId id="295" r:id="rId33"/>
    <p:sldId id="281" r:id="rId34"/>
    <p:sldId id="299" r:id="rId3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280" autoAdjust="0"/>
  </p:normalViewPr>
  <p:slideViewPr>
    <p:cSldViewPr snapToGrid="0">
      <p:cViewPr>
        <p:scale>
          <a:sx n="75" d="100"/>
          <a:sy n="75" d="100"/>
        </p:scale>
        <p:origin x="-955" y="-2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40ED6-045C-4BF0-A7E6-9152CD081A46}" type="datetimeFigureOut">
              <a:rPr lang="hu-HU" smtClean="0"/>
              <a:t>2018. 12. 11.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5D7AF-16EE-4C3A-BD16-292BD818497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5397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https://archivum.ujszo.com/online/panorama/2016/02/12/hatvan-eve-szamolt-le-hruscsov-a-sztalini-szemelyi-kultusszal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5D7AF-16EE-4C3A-BD16-292BD8184976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1055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http://tudasbazis.sulinet.hu/hu/tarsadalomtudomanyok/tortenelem/mti-kepgyujtemeny/egyeb-a-belpolitikahoz-kapcsolodo-esemenyek-1944-es-1948-kozott/nagy-imre-foldmuvelesugyi-miniszter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5D7AF-16EE-4C3A-BD16-292BD8184976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8500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https://hu.wikipedia.org/wiki/Szt%C3%A1lin-szobor_(Budapest)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5D7AF-16EE-4C3A-BD16-292BD8184976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6862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http://pestbuda.hu/cikk/20161024_igy_dontottek_le_a_sztalin_szobrot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5D7AF-16EE-4C3A-BD16-292BD8184976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2995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https://commons.wikimedia.org/wiki/File:Szt%C3%A1lin_szobor_Budapest_1956.jpg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5D7AF-16EE-4C3A-BD16-292BD8184976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2097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https://www.mediaklikk.hu/2016/10/18/a-hely-a-magyar-radio-1956-oktober-23-an/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5D7AF-16EE-4C3A-BD16-292BD8184976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1224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https://www.pinterest.com/pin/548383692100905735/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5D7AF-16EE-4C3A-BD16-292BD8184976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311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https://index.hu/belfold/2013/02/15/rakosi_vs_aczel/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5D7AF-16EE-4C3A-BD16-292BD8184976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6006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https://www.hirado.hu/2016/10/05/hatvan-eve-tortent-1956-oktober-8/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5D7AF-16EE-4C3A-BD16-292BD8184976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2005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https://index.hu/tudomany/tortenelem/2017/03/11/a_magyar_nep_engem_visszavar_rakosi_15_eves_szamuzetese_a_szovjetunioban/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5D7AF-16EE-4C3A-BD16-292BD8184976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0894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https://alchetron.com/W%C5%82adys%C5%82aw-Gomu%C5%82ka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5D7AF-16EE-4C3A-BD16-292BD8184976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2434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http://hirmagazin.sulinet.hu/hu/tudomany/a-mefesz-szerepe-az-1956os-forradalomban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5D7AF-16EE-4C3A-BD16-292BD8184976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122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http://www.mefesz.hu/photos.php?id=1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5D7AF-16EE-4C3A-BD16-292BD8184976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1268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http://www.origo.hu/hirmondo/tudomany/www.wcs.org/www.stanford.edu/20171023-1956-oktober-23-utotte-az-elso-eros-szeget-a-kommunizmus-koporsojaba.html</a:t>
            </a:r>
          </a:p>
          <a:p>
            <a:r>
              <a:rPr lang="hu-HU" dirty="0"/>
              <a:t>http://mandarchiv.hu/cikk/833/1956_oktober_23_percrol_percre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5D7AF-16EE-4C3A-BD16-292BD8184976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9601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http://uahistory.info/2013/03/22/mikita_khrushhov.html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5D7AF-16EE-4C3A-BD16-292BD8184976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1927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96627485-6FC2-4FC4-808B-C6B2ECF89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="" xmlns:a16="http://schemas.microsoft.com/office/drawing/2014/main" id="{E86D12D0-4DDF-4D53-BD36-125B2BFC4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A24A1308-E39E-4E7F-AF88-1127876FC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EEC2-0514-4BB0-ADA4-AC84C8D33DE5}" type="datetimeFigureOut">
              <a:rPr lang="hu-HU" smtClean="0"/>
              <a:t>2018. 12. 11.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5F73FF5C-62F2-4665-832B-ED4DD72DA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A4E0C885-F4EA-4ED3-83B6-B6502E36E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9125F-BBE5-4591-B6EB-2AC1E7958E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9348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1325DF1C-3E0E-44BD-937B-B70EB69E2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="" xmlns:a16="http://schemas.microsoft.com/office/drawing/2014/main" id="{FC5C92F8-0F86-4FFD-AA35-ABF7DC8F4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AAC70711-6CFC-417A-976E-AC1A1E433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EEC2-0514-4BB0-ADA4-AC84C8D33DE5}" type="datetimeFigureOut">
              <a:rPr lang="hu-HU" smtClean="0"/>
              <a:t>2018. 12. 11.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9B7601AC-2FA8-4C1C-B483-DBAA53E99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5F53AC2C-6C78-4664-8BBE-19E469D94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9125F-BBE5-4591-B6EB-2AC1E7958E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6521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="" xmlns:a16="http://schemas.microsoft.com/office/drawing/2014/main" id="{96A3B6D9-A467-4BDF-BA15-4203D21D74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="" xmlns:a16="http://schemas.microsoft.com/office/drawing/2014/main" id="{AC41CC09-913C-4308-8112-72CD1F27B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BF7B9139-024A-4D4A-8FB7-6B6C4E8A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EEC2-0514-4BB0-ADA4-AC84C8D33DE5}" type="datetimeFigureOut">
              <a:rPr lang="hu-HU" smtClean="0"/>
              <a:t>2018. 12. 11.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B4750498-E234-4935-81AB-F93BF7235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1D8675A3-C760-4B12-AFEA-A93368892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9125F-BBE5-4591-B6EB-2AC1E7958E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5429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6B8134D1-CB03-44CF-BB46-BDBC154B9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F0A8C7CC-44C0-4F87-A2E5-4E118A107D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F8F9674C-0D3E-4201-A4B2-21F9E0817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EEC2-0514-4BB0-ADA4-AC84C8D33DE5}" type="datetimeFigureOut">
              <a:rPr lang="hu-HU" smtClean="0"/>
              <a:t>2018. 12. 11.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505780DB-13C8-4C4B-ABB9-D8DA6E23C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4A9DCA1B-C75F-4560-A333-64269C28A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9125F-BBE5-4591-B6EB-2AC1E7958E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5119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4117FDAF-40F1-4F70-AF3E-E6E947B2F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="" xmlns:a16="http://schemas.microsoft.com/office/drawing/2014/main" id="{268D004C-5A81-4463-B4A0-EF1937CD6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CC9A00C0-5631-4567-9B38-5E5C5F85E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EEC2-0514-4BB0-ADA4-AC84C8D33DE5}" type="datetimeFigureOut">
              <a:rPr lang="hu-HU" smtClean="0"/>
              <a:t>2018. 12. 11.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84DA5E68-FB98-4BED-8A91-F82E73ACA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7D9D88D6-4746-48F6-B786-63BC3713B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9125F-BBE5-4591-B6EB-2AC1E7958E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772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45A7ED6E-719F-4450-9072-B55014D10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882B88F2-81D2-4FE9-918E-DB29792133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="" xmlns:a16="http://schemas.microsoft.com/office/drawing/2014/main" id="{87B98495-065C-42EA-8030-5A4D128B07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="" xmlns:a16="http://schemas.microsoft.com/office/drawing/2014/main" id="{9C6EE041-346F-45B7-923C-0694D0EE0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EEC2-0514-4BB0-ADA4-AC84C8D33DE5}" type="datetimeFigureOut">
              <a:rPr lang="hu-HU" smtClean="0"/>
              <a:t>2018. 12. 11.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="" xmlns:a16="http://schemas.microsoft.com/office/drawing/2014/main" id="{7970CBE4-5A56-44E4-B9E1-8DC0D3E2D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="" xmlns:a16="http://schemas.microsoft.com/office/drawing/2014/main" id="{231DC63C-0269-4EF0-9F10-DBBA3BA01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9125F-BBE5-4591-B6EB-2AC1E7958E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8008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CB95ACFA-B00E-435B-8ADE-E5049B7DE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="" xmlns:a16="http://schemas.microsoft.com/office/drawing/2014/main" id="{2968BF3A-19A2-46DB-A181-682F3199EF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="" xmlns:a16="http://schemas.microsoft.com/office/drawing/2014/main" id="{8FA8EEC8-672B-40E4-92DE-3571ECD27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="" xmlns:a16="http://schemas.microsoft.com/office/drawing/2014/main" id="{9EB0E032-071D-4C20-B743-EFE4C54612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="" xmlns:a16="http://schemas.microsoft.com/office/drawing/2014/main" id="{AE36A37B-2A66-4DEA-88BC-1FB7CE4901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="" xmlns:a16="http://schemas.microsoft.com/office/drawing/2014/main" id="{334B756E-85D9-4517-A4B7-2C4CA5A0F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EEC2-0514-4BB0-ADA4-AC84C8D33DE5}" type="datetimeFigureOut">
              <a:rPr lang="hu-HU" smtClean="0"/>
              <a:t>2018. 12. 11.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="" xmlns:a16="http://schemas.microsoft.com/office/drawing/2014/main" id="{7CCCB633-95C9-4B44-8330-C6F9025C3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="" xmlns:a16="http://schemas.microsoft.com/office/drawing/2014/main" id="{224DDEB3-FC8E-45CC-A09A-84698B9D3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9125F-BBE5-4591-B6EB-2AC1E7958E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1703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804C6686-24BD-4B78-BDDA-0448F4B95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="" xmlns:a16="http://schemas.microsoft.com/office/drawing/2014/main" id="{DFBCB488-F4A9-428D-991A-92CB91547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EEC2-0514-4BB0-ADA4-AC84C8D33DE5}" type="datetimeFigureOut">
              <a:rPr lang="hu-HU" smtClean="0"/>
              <a:t>2018. 12. 11.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="" xmlns:a16="http://schemas.microsoft.com/office/drawing/2014/main" id="{C1171243-01C7-4631-81C7-0C3104FA1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="" xmlns:a16="http://schemas.microsoft.com/office/drawing/2014/main" id="{2B4E64C2-CA4A-424B-A153-D4C7CC6B7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9125F-BBE5-4591-B6EB-2AC1E7958E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5359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="" xmlns:a16="http://schemas.microsoft.com/office/drawing/2014/main" id="{85A92D15-9535-472C-88DB-1477F1FFE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EEC2-0514-4BB0-ADA4-AC84C8D33DE5}" type="datetimeFigureOut">
              <a:rPr lang="hu-HU" smtClean="0"/>
              <a:t>2018. 12. 11.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="" xmlns:a16="http://schemas.microsoft.com/office/drawing/2014/main" id="{DCB9701C-AE19-4340-9487-02545E1B8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="" xmlns:a16="http://schemas.microsoft.com/office/drawing/2014/main" id="{14A46EB8-B8DE-486B-A4C6-EDBF7B2B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9125F-BBE5-4591-B6EB-2AC1E7958E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8762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C3359FA3-C82C-4C8F-B623-889A08277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E724AB3C-54E5-4DED-AF2E-EC0327E33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="" xmlns:a16="http://schemas.microsoft.com/office/drawing/2014/main" id="{CD4917D2-6C0F-4E04-96C2-6B50BF463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="" xmlns:a16="http://schemas.microsoft.com/office/drawing/2014/main" id="{A31849BE-161B-4774-98C2-D38B75CA6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EEC2-0514-4BB0-ADA4-AC84C8D33DE5}" type="datetimeFigureOut">
              <a:rPr lang="hu-HU" smtClean="0"/>
              <a:t>2018. 12. 11.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="" xmlns:a16="http://schemas.microsoft.com/office/drawing/2014/main" id="{E524BB40-F3CA-4192-AEC2-AAF4E9D7F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="" xmlns:a16="http://schemas.microsoft.com/office/drawing/2014/main" id="{FB9A7721-D5C2-47A1-85CA-F36FEE511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9125F-BBE5-4591-B6EB-2AC1E7958E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7204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55CB72DF-D9A4-4F92-947A-2E0FE785D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="" xmlns:a16="http://schemas.microsoft.com/office/drawing/2014/main" id="{032CE80E-39BE-4A53-ABB0-120C281DF8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="" xmlns:a16="http://schemas.microsoft.com/office/drawing/2014/main" id="{BE3B7250-7D7D-4764-A5E3-A7DA238865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="" xmlns:a16="http://schemas.microsoft.com/office/drawing/2014/main" id="{9D4BB6E1-03E7-4754-BD5E-7DB76904E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EEC2-0514-4BB0-ADA4-AC84C8D33DE5}" type="datetimeFigureOut">
              <a:rPr lang="hu-HU" smtClean="0"/>
              <a:t>2018. 12. 11.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="" xmlns:a16="http://schemas.microsoft.com/office/drawing/2014/main" id="{086DABF1-AD38-497B-8007-CAFFB3EB6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="" xmlns:a16="http://schemas.microsoft.com/office/drawing/2014/main" id="{1FDA6779-8FA1-43F6-BCBC-9F42E0644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9125F-BBE5-4591-B6EB-2AC1E7958E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2656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="" xmlns:a16="http://schemas.microsoft.com/office/drawing/2014/main" id="{05BD7220-555C-4E52-9CC2-7E755DE00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="" xmlns:a16="http://schemas.microsoft.com/office/drawing/2014/main" id="{DCD0F531-02FC-4BDC-8D0C-16375F9A0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94635A8C-F4B1-406E-8BEF-07BFF46DA9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DEEC2-0514-4BB0-ADA4-AC84C8D33DE5}" type="datetimeFigureOut">
              <a:rPr lang="hu-HU" smtClean="0"/>
              <a:t>2018. 12. 11.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01CFBA0A-FF35-45C7-9A81-ECE6D1D997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174A7F7A-11C6-4446-BD7A-B2E060313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9125F-BBE5-4591-B6EB-2AC1E7958E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9857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6XxzF-NIlUA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EBAB12A1-3F4A-4022-9661-1325C4635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6069" y="1341782"/>
            <a:ext cx="9819861" cy="2753139"/>
          </a:xfrm>
        </p:spPr>
        <p:txBody>
          <a:bodyPr>
            <a:noAutofit/>
          </a:bodyPr>
          <a:lstStyle/>
          <a:p>
            <a:r>
              <a:rPr lang="hu-HU" sz="7200" b="1" i="1" dirty="0"/>
              <a:t>Az 1956-os forradalom </a:t>
            </a:r>
            <a:r>
              <a:rPr lang="hu-HU" sz="7200" b="1" i="1" dirty="0" smtClean="0"/>
              <a:t/>
            </a:r>
            <a:br>
              <a:rPr lang="hu-HU" sz="7200" b="1" i="1" dirty="0" smtClean="0"/>
            </a:br>
            <a:r>
              <a:rPr lang="hu-HU" sz="7200" b="1" i="1" dirty="0" smtClean="0"/>
              <a:t>és szabadságharc</a:t>
            </a:r>
            <a:endParaRPr lang="hu-HU" sz="7200" b="1" i="1" dirty="0"/>
          </a:p>
        </p:txBody>
      </p:sp>
      <p:sp>
        <p:nvSpPr>
          <p:cNvPr id="3" name="Alcím 2">
            <a:extLst>
              <a:ext uri="{FF2B5EF4-FFF2-40B4-BE49-F238E27FC236}">
                <a16:creationId xmlns="" xmlns:a16="http://schemas.microsoft.com/office/drawing/2014/main" id="{ED90178F-526B-4E04-B038-871D058B4E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522" y="6294783"/>
            <a:ext cx="4850296" cy="420756"/>
          </a:xfrm>
        </p:spPr>
        <p:txBody>
          <a:bodyPr/>
          <a:lstStyle/>
          <a:p>
            <a:pPr algn="l"/>
            <a:r>
              <a:rPr lang="hu-HU" dirty="0"/>
              <a:t>Készítette: </a:t>
            </a:r>
            <a:r>
              <a:rPr lang="hu-HU" b="1" dirty="0"/>
              <a:t>Nagy Arnold</a:t>
            </a:r>
          </a:p>
        </p:txBody>
      </p:sp>
      <p:sp>
        <p:nvSpPr>
          <p:cNvPr id="4" name="Téglalap 3"/>
          <p:cNvSpPr/>
          <p:nvPr/>
        </p:nvSpPr>
        <p:spPr>
          <a:xfrm>
            <a:off x="2975376" y="4402574"/>
            <a:ext cx="6239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dirty="0" err="1"/>
              <a:t>Regéczy-Nagy</a:t>
            </a:r>
            <a:r>
              <a:rPr lang="hu-HU" sz="2000" dirty="0"/>
              <a:t> László </a:t>
            </a:r>
            <a:r>
              <a:rPr lang="hu-HU" sz="2000" dirty="0" smtClean="0"/>
              <a:t>visszaemlékezése tükrében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83358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="" xmlns:a16="http://schemas.microsoft.com/office/drawing/2014/main" id="{BB89A6D6-0009-489D-8D4C-03FE87FD1C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6" b="161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5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9B4728A0-A7B8-4FC5-A79C-CDA2609B4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10" y="544500"/>
            <a:ext cx="6645812" cy="5769000"/>
          </a:xfrm>
        </p:spPr>
        <p:txBody>
          <a:bodyPr>
            <a:normAutofit/>
          </a:bodyPr>
          <a:lstStyle/>
          <a:p>
            <a:r>
              <a:rPr lang="hu-HU" sz="3600" dirty="0"/>
              <a:t>a </a:t>
            </a:r>
            <a:r>
              <a:rPr lang="hu-HU" sz="3600" b="1" dirty="0"/>
              <a:t>lengyelországi események</a:t>
            </a:r>
            <a:r>
              <a:rPr lang="hu-HU" sz="3600" dirty="0"/>
              <a:t> </a:t>
            </a:r>
            <a:r>
              <a:rPr lang="hu-HU" sz="3600" b="1" dirty="0"/>
              <a:t>→</a:t>
            </a:r>
            <a:r>
              <a:rPr lang="hu-HU" sz="3600" dirty="0"/>
              <a:t> poznani munkásfelkelés</a:t>
            </a:r>
            <a:r>
              <a:rPr lang="hu-HU" sz="3600" i="1" dirty="0"/>
              <a:t> (béremelés, szabad választások) </a:t>
            </a:r>
            <a:r>
              <a:rPr lang="hu-HU" sz="3600" dirty="0"/>
              <a:t>→ leverik, de a néptömegek követelik </a:t>
            </a:r>
            <a:r>
              <a:rPr lang="hu-HU" sz="3600" b="1" dirty="0" err="1"/>
              <a:t>Gomułka</a:t>
            </a:r>
            <a:r>
              <a:rPr lang="hu-HU" dirty="0"/>
              <a:t> </a:t>
            </a:r>
            <a:r>
              <a:rPr lang="hu-HU" sz="3600" dirty="0"/>
              <a:t>szabadon bocsájtását és pártfőtitkári kinevezését → szovjetellenes tüntetések országszerte → szovjet csapatok bevonulása → </a:t>
            </a:r>
            <a:r>
              <a:rPr lang="hu-HU" sz="3600" b="1" dirty="0" err="1"/>
              <a:t>Gomułka</a:t>
            </a:r>
            <a:r>
              <a:rPr lang="hu-HU" b="1" dirty="0"/>
              <a:t> </a:t>
            </a:r>
            <a:r>
              <a:rPr lang="hu-HU" sz="3600" dirty="0"/>
              <a:t>tárgyalással oldja meg a helyzetet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45307772-AC80-4C1B-8575-7BB3D4CDD2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5" t="256" r="6608" b="-256"/>
          <a:stretch/>
        </p:blipFill>
        <p:spPr>
          <a:xfrm>
            <a:off x="7845083" y="0"/>
            <a:ext cx="4346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2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="" xmlns:a16="http://schemas.microsoft.com/office/drawing/2014/main" id="{DBE6B611-7081-4054-BED7-4B3D8B169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843" y="2604743"/>
            <a:ext cx="11251096" cy="1325563"/>
          </a:xfrm>
        </p:spPr>
        <p:txBody>
          <a:bodyPr>
            <a:noAutofit/>
          </a:bodyPr>
          <a:lstStyle/>
          <a:p>
            <a:pPr algn="ctr"/>
            <a:r>
              <a:rPr lang="hu-HU" sz="7200" b="1" dirty="0"/>
              <a:t>II. A magyar forradalom közvetlen előzményei</a:t>
            </a:r>
          </a:p>
        </p:txBody>
      </p:sp>
    </p:spTree>
    <p:extLst>
      <p:ext uri="{BB962C8B-B14F-4D97-AF65-F5344CB8AC3E}">
        <p14:creationId xmlns:p14="http://schemas.microsoft.com/office/powerpoint/2010/main" val="92854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40711DA5-1660-4277-9B57-97DA06E47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6342"/>
            <a:ext cx="10515600" cy="5302320"/>
          </a:xfrm>
        </p:spPr>
        <p:txBody>
          <a:bodyPr/>
          <a:lstStyle/>
          <a:p>
            <a:r>
              <a:rPr lang="hu-HU" sz="3600" dirty="0"/>
              <a:t>1956. október 16-án Szegeden </a:t>
            </a:r>
            <a:r>
              <a:rPr lang="hu-HU" sz="3600" dirty="0" smtClean="0"/>
              <a:t>a kommunista párttól </a:t>
            </a:r>
            <a:r>
              <a:rPr lang="hu-HU" sz="3600" dirty="0"/>
              <a:t>független ifjúsági szervezet alakult, a MEFESZ </a:t>
            </a:r>
            <a:r>
              <a:rPr lang="hu-HU" sz="3600" dirty="0" smtClean="0"/>
              <a:t/>
            </a:r>
            <a:br>
              <a:rPr lang="hu-HU" sz="3600" dirty="0" smtClean="0"/>
            </a:br>
            <a:r>
              <a:rPr lang="hu-HU" sz="3600" i="1" dirty="0" smtClean="0"/>
              <a:t>(</a:t>
            </a:r>
            <a:r>
              <a:rPr lang="hu-HU" sz="3600" i="1" dirty="0"/>
              <a:t>Magyar Egyetemisták és Főiskolások Szövetsége)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E509D788-9138-4925-971D-D177B178E7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3"/>
          <a:stretch/>
        </p:blipFill>
        <p:spPr>
          <a:xfrm>
            <a:off x="1853125" y="2173343"/>
            <a:ext cx="8485749" cy="453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6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="" xmlns:a16="http://schemas.microsoft.com/office/drawing/2014/main" id="{C0C15D51-9771-493E-B4EA-9F440F646B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477520" y="416560"/>
            <a:ext cx="7183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 smtClean="0">
                <a:solidFill>
                  <a:schemeClr val="bg1"/>
                </a:solidFill>
              </a:rPr>
              <a:t>www.mefesz.hu</a:t>
            </a:r>
            <a:endParaRPr lang="hu-HU" sz="2400" b="1" dirty="0" smtClean="0">
              <a:solidFill>
                <a:schemeClr val="bg1"/>
              </a:solidFill>
            </a:endParaRPr>
          </a:p>
          <a:p>
            <a:r>
              <a:rPr lang="hu-HU" sz="2400" b="1" dirty="0">
                <a:solidFill>
                  <a:schemeClr val="bg1"/>
                </a:solidFill>
              </a:rPr>
              <a:t>https://www.youtube.com/watch?v=T40Z4oJQLD4</a:t>
            </a:r>
          </a:p>
        </p:txBody>
      </p:sp>
    </p:spTree>
    <p:extLst>
      <p:ext uri="{BB962C8B-B14F-4D97-AF65-F5344CB8AC3E}">
        <p14:creationId xmlns:p14="http://schemas.microsoft.com/office/powerpoint/2010/main" val="408171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6A80F823-B890-4ADA-8D43-8DABEF25C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286" y="1053513"/>
            <a:ext cx="6589542" cy="4069397"/>
          </a:xfrm>
        </p:spPr>
        <p:txBody>
          <a:bodyPr/>
          <a:lstStyle/>
          <a:p>
            <a:pPr lvl="0"/>
            <a:r>
              <a:rPr lang="hu-HU" sz="3600" dirty="0">
                <a:solidFill>
                  <a:prstClr val="black"/>
                </a:solidFill>
              </a:rPr>
              <a:t>1956. október 22-én a budapesti </a:t>
            </a:r>
            <a:r>
              <a:rPr lang="hu-HU" sz="3600" dirty="0">
                <a:solidFill>
                  <a:prstClr val="black"/>
                </a:solidFill>
              </a:rPr>
              <a:t>M</a:t>
            </a:r>
            <a:r>
              <a:rPr lang="hu-HU" sz="3600" dirty="0" smtClean="0">
                <a:solidFill>
                  <a:prstClr val="black"/>
                </a:solidFill>
              </a:rPr>
              <a:t>űegyetemen a diákok csatlakoztak a szegedi MEFESZ követeléseihez → másnapra a </a:t>
            </a:r>
            <a:r>
              <a:rPr lang="hu-HU" sz="3600" dirty="0">
                <a:solidFill>
                  <a:prstClr val="black"/>
                </a:solidFill>
              </a:rPr>
              <a:t>lengyelek melletti, szimpátiatüntetést terveztek a Bem József szoborhoz</a:t>
            </a:r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824" y="0"/>
            <a:ext cx="4803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7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="" xmlns:a16="http://schemas.microsoft.com/office/drawing/2014/main" id="{B8BF1E45-FBFD-4126-9150-A016937E5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hu-HU" sz="7200" b="1" dirty="0"/>
              <a:t>III. A forradalom és szabadságharc kirobbanása</a:t>
            </a:r>
            <a:endParaRPr lang="hu-HU" sz="7200" dirty="0"/>
          </a:p>
        </p:txBody>
      </p:sp>
    </p:spTree>
    <p:extLst>
      <p:ext uri="{BB962C8B-B14F-4D97-AF65-F5344CB8AC3E}">
        <p14:creationId xmlns:p14="http://schemas.microsoft.com/office/powerpoint/2010/main" val="34569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9936480" y="5760720"/>
            <a:ext cx="2011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chemeClr val="bg1"/>
                </a:solidFill>
              </a:rPr>
              <a:t>3. részlet</a:t>
            </a:r>
            <a:endParaRPr lang="hu-HU" sz="2800" b="1" dirty="0">
              <a:solidFill>
                <a:schemeClr val="bg1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48641"/>
            <a:ext cx="7828755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4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1AF93AFB-D9AF-4511-84F7-9B01F98775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" b="90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9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="" xmlns:a16="http://schemas.microsoft.com/office/drawing/2014/main" id="{79D5F6F4-3D9D-4027-AFC0-3C8BDF786F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65034" cy="684787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="" xmlns:a16="http://schemas.microsoft.com/office/drawing/2014/main" id="{4B75ED13-C81C-4B60-83A4-8AA5B27CF5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 t="4489" r="3370" b="6521"/>
          <a:stretch/>
        </p:blipFill>
        <p:spPr>
          <a:xfrm>
            <a:off x="7184348" y="1583525"/>
            <a:ext cx="4775552" cy="368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0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="" xmlns:a16="http://schemas.microsoft.com/office/drawing/2014/main" id="{10245C19-6AAB-4B02-938E-666FA85B6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4571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7200" b="1" dirty="0"/>
              <a:t>I. Előzmények</a:t>
            </a:r>
          </a:p>
        </p:txBody>
      </p:sp>
    </p:spTree>
    <p:extLst>
      <p:ext uri="{BB962C8B-B14F-4D97-AF65-F5344CB8AC3E}">
        <p14:creationId xmlns:p14="http://schemas.microsoft.com/office/powerpoint/2010/main" val="140200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5EF4D13E-6D66-44B4-973A-F378D6ECBF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4" b="7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0AE31A6D-1035-48F6-BC9D-62A3951FF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1878"/>
            <a:ext cx="10515600" cy="5817705"/>
          </a:xfrm>
        </p:spPr>
        <p:txBody>
          <a:bodyPr>
            <a:normAutofit/>
          </a:bodyPr>
          <a:lstStyle/>
          <a:p>
            <a:pPr lvl="0"/>
            <a:r>
              <a:rPr lang="hu-HU" sz="3600" dirty="0"/>
              <a:t>a október 23-án a szimpátiatüntetést először betiltották, majd engedélyezték</a:t>
            </a:r>
          </a:p>
          <a:p>
            <a:pPr lvl="0"/>
            <a:r>
              <a:rPr lang="hu-HU" sz="3600" dirty="0"/>
              <a:t>három fontos forradalmi központ alakult ki: </a:t>
            </a:r>
          </a:p>
          <a:p>
            <a:pPr lvl="1"/>
            <a:r>
              <a:rPr lang="hu-HU" sz="3600" b="1" dirty="0"/>
              <a:t>Petőfi szobor </a:t>
            </a:r>
            <a:r>
              <a:rPr lang="hu-HU" sz="3600" dirty="0"/>
              <a:t>→</a:t>
            </a:r>
            <a:r>
              <a:rPr lang="hu-HU" sz="3600" b="1" dirty="0"/>
              <a:t> </a:t>
            </a:r>
            <a:r>
              <a:rPr lang="hu-HU" sz="3600" i="1" dirty="0"/>
              <a:t>itt gyülekeztek a műegyetemisták</a:t>
            </a:r>
          </a:p>
          <a:p>
            <a:pPr lvl="1"/>
            <a:r>
              <a:rPr lang="hu-HU" sz="3600" b="1" dirty="0"/>
              <a:t>Bem tér </a:t>
            </a:r>
            <a:r>
              <a:rPr lang="hu-HU" sz="3600" dirty="0"/>
              <a:t>→ </a:t>
            </a:r>
            <a:r>
              <a:rPr lang="hu-HU" sz="3600" i="1" dirty="0"/>
              <a:t>a Petőfi szobortól átvonultak a Bem térre, közben többen csatlakoztak hozzájuk</a:t>
            </a:r>
          </a:p>
          <a:p>
            <a:pPr lvl="1"/>
            <a:r>
              <a:rPr lang="hu-HU" sz="3600" b="1" dirty="0"/>
              <a:t>Parlament előtti tér </a:t>
            </a:r>
            <a:r>
              <a:rPr lang="hu-HU" sz="3600" dirty="0"/>
              <a:t>→ </a:t>
            </a:r>
            <a:r>
              <a:rPr lang="hu-HU" sz="3600" i="1" dirty="0"/>
              <a:t>Nagy Imre megjelenésének a követelése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6428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="" xmlns:a16="http://schemas.microsoft.com/office/drawing/2014/main" id="{3BCA87C3-7287-4949-AC13-DCF63D74B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7200" b="1" dirty="0"/>
              <a:t>IV. Miért Nagy Imre?</a:t>
            </a:r>
            <a:endParaRPr lang="hu-HU" sz="7200" dirty="0"/>
          </a:p>
        </p:txBody>
      </p:sp>
    </p:spTree>
    <p:extLst>
      <p:ext uri="{BB962C8B-B14F-4D97-AF65-F5344CB8AC3E}">
        <p14:creationId xmlns:p14="http://schemas.microsoft.com/office/powerpoint/2010/main" val="33872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9936480" y="5760720"/>
            <a:ext cx="2011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chemeClr val="bg1"/>
                </a:solidFill>
              </a:rPr>
              <a:t>4. részlet</a:t>
            </a:r>
            <a:endParaRPr lang="hu-HU" sz="2800" b="1" dirty="0">
              <a:solidFill>
                <a:schemeClr val="bg1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48641"/>
            <a:ext cx="7828755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6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2F85202E-67C0-4ED4-B8FD-2D5143452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72" y="1575582"/>
            <a:ext cx="5942428" cy="4193418"/>
          </a:xfrm>
        </p:spPr>
        <p:txBody>
          <a:bodyPr>
            <a:normAutofit/>
          </a:bodyPr>
          <a:lstStyle/>
          <a:p>
            <a:pPr lvl="0"/>
            <a:r>
              <a:rPr lang="hu-HU" sz="3600" dirty="0"/>
              <a:t>1953-ban Sztálin halála után Hruscsov lett a pártfőtitkár a Szovjetunióban → változások a gazdaságirányításban </a:t>
            </a:r>
            <a:r>
              <a:rPr lang="hu-HU" sz="3600" i="1" dirty="0"/>
              <a:t>(hatással lesz a keleti blokk országaira)</a:t>
            </a:r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1B1F9E4B-F0FD-4CA2-A008-B77286FD0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736" y="494890"/>
            <a:ext cx="4917941" cy="586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2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E8DB0A5C-1963-45F4-B938-E50A85B08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14" y="1480457"/>
            <a:ext cx="6209714" cy="4725534"/>
          </a:xfrm>
        </p:spPr>
        <p:txBody>
          <a:bodyPr/>
          <a:lstStyle/>
          <a:p>
            <a:pPr lvl="0"/>
            <a:r>
              <a:rPr lang="hu-HU" sz="3600" dirty="0">
                <a:solidFill>
                  <a:prstClr val="black"/>
                </a:solidFill>
              </a:rPr>
              <a:t>1953 júliusa és 1955 márciusa között Nagy Imre volt a miniszterelnök → pártállami keretek között végrehajtott reformok a nép érdekében </a:t>
            </a:r>
            <a:r>
              <a:rPr lang="hu-HU" sz="3600" dirty="0" smtClean="0">
                <a:solidFill>
                  <a:prstClr val="black"/>
                </a:solidFill>
              </a:rPr>
              <a:t/>
            </a:r>
            <a:br>
              <a:rPr lang="hu-HU" sz="3600" dirty="0" smtClean="0">
                <a:solidFill>
                  <a:prstClr val="black"/>
                </a:solidFill>
              </a:rPr>
            </a:br>
            <a:r>
              <a:rPr lang="hu-HU" sz="3600" dirty="0" smtClean="0">
                <a:solidFill>
                  <a:prstClr val="black"/>
                </a:solidFill>
              </a:rPr>
              <a:t>és </a:t>
            </a:r>
            <a:r>
              <a:rPr lang="hu-HU" sz="3600" dirty="0">
                <a:solidFill>
                  <a:prstClr val="black"/>
                </a:solidFill>
              </a:rPr>
              <a:t>a lakosság helyzetének javításáért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95307BBC-851C-4FCC-9DDC-69DFA5B0A6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5" r="11509" b="13209"/>
          <a:stretch/>
        </p:blipFill>
        <p:spPr>
          <a:xfrm>
            <a:off x="7404964" y="728870"/>
            <a:ext cx="4417255" cy="574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4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5715EC8B-C938-4112-83A0-2CDFEE5AC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6835"/>
            <a:ext cx="10515600" cy="5660128"/>
          </a:xfrm>
        </p:spPr>
        <p:txBody>
          <a:bodyPr>
            <a:normAutofit/>
          </a:bodyPr>
          <a:lstStyle/>
          <a:p>
            <a:pPr lvl="0"/>
            <a:r>
              <a:rPr lang="hu-HU" sz="3600" dirty="0" smtClean="0"/>
              <a:t>az </a:t>
            </a:r>
            <a:r>
              <a:rPr lang="hu-HU" sz="3600" dirty="0"/>
              <a:t>erőszakos „</a:t>
            </a:r>
            <a:r>
              <a:rPr lang="hu-HU" sz="3600" dirty="0" smtClean="0"/>
              <a:t>téeszesítés” leállítása </a:t>
            </a:r>
            <a:endParaRPr lang="hu-HU" sz="3600" dirty="0"/>
          </a:p>
          <a:p>
            <a:pPr lvl="0"/>
            <a:r>
              <a:rPr lang="hu-HU" sz="3600" dirty="0" smtClean="0"/>
              <a:t>hangsúlyáthelyezés a </a:t>
            </a:r>
            <a:r>
              <a:rPr lang="hu-HU" sz="3600" dirty="0"/>
              <a:t>hadsereg és a nehézipar erőltetett támogatása </a:t>
            </a:r>
            <a:r>
              <a:rPr lang="hu-HU" sz="3600" dirty="0" smtClean="0"/>
              <a:t>felől </a:t>
            </a:r>
            <a:r>
              <a:rPr lang="hu-HU" sz="3600" dirty="0"/>
              <a:t>a </a:t>
            </a:r>
            <a:r>
              <a:rPr lang="hu-HU" sz="3600" dirty="0" smtClean="0"/>
              <a:t>könnyűipar </a:t>
            </a:r>
            <a:r>
              <a:rPr lang="hu-HU" sz="3600" dirty="0"/>
              <a:t>és a </a:t>
            </a:r>
            <a:r>
              <a:rPr lang="hu-HU" sz="3600" dirty="0" smtClean="0"/>
              <a:t>kisipar felé</a:t>
            </a:r>
            <a:endParaRPr lang="hu-HU" sz="3600" dirty="0"/>
          </a:p>
          <a:p>
            <a:pPr lvl="0"/>
            <a:r>
              <a:rPr lang="hu-HU" sz="3600" dirty="0"/>
              <a:t>az ÁVH-t </a:t>
            </a:r>
            <a:r>
              <a:rPr lang="hu-HU" sz="3600" dirty="0" smtClean="0"/>
              <a:t>hatalmának visszaszorítása </a:t>
            </a:r>
            <a:r>
              <a:rPr lang="hu-HU" sz="3600" dirty="0"/>
              <a:t>és </a:t>
            </a:r>
            <a:r>
              <a:rPr lang="hu-HU" sz="3600" dirty="0" smtClean="0"/>
              <a:t>a </a:t>
            </a:r>
            <a:r>
              <a:rPr lang="hu-HU" sz="3600" dirty="0"/>
              <a:t>koncepciós </a:t>
            </a:r>
            <a:r>
              <a:rPr lang="hu-HU" sz="3600" dirty="0"/>
              <a:t>perek </a:t>
            </a:r>
            <a:r>
              <a:rPr lang="hu-HU" sz="3600" dirty="0" smtClean="0"/>
              <a:t>felfüggesztése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424005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="" xmlns:a16="http://schemas.microsoft.com/office/drawing/2014/main" id="{AC4EDD38-7919-4D0C-B355-D4367EA62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395" y="2474670"/>
            <a:ext cx="10797209" cy="1325563"/>
          </a:xfrm>
        </p:spPr>
        <p:txBody>
          <a:bodyPr>
            <a:noAutofit/>
          </a:bodyPr>
          <a:lstStyle/>
          <a:p>
            <a:pPr algn="ctr"/>
            <a:r>
              <a:rPr lang="hu-HU" sz="7200" b="1" dirty="0"/>
              <a:t>V. A forradalom kiteljesedése</a:t>
            </a:r>
            <a:endParaRPr lang="hu-HU" sz="7200" dirty="0"/>
          </a:p>
        </p:txBody>
      </p:sp>
    </p:spTree>
    <p:extLst>
      <p:ext uri="{BB962C8B-B14F-4D97-AF65-F5344CB8AC3E}">
        <p14:creationId xmlns:p14="http://schemas.microsoft.com/office/powerpoint/2010/main" val="429306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85972EA2-1488-4C9B-A753-519FF0CD9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8383"/>
            <a:ext cx="10515600" cy="5368580"/>
          </a:xfrm>
        </p:spPr>
        <p:txBody>
          <a:bodyPr/>
          <a:lstStyle/>
          <a:p>
            <a:pPr lvl="0"/>
            <a:r>
              <a:rPr lang="hu-HU" sz="3600" dirty="0" smtClean="0">
                <a:solidFill>
                  <a:prstClr val="black"/>
                </a:solidFill>
              </a:rPr>
              <a:t>Nagy Imre 1956</a:t>
            </a:r>
            <a:r>
              <a:rPr lang="hu-HU" sz="3600" dirty="0">
                <a:solidFill>
                  <a:prstClr val="black"/>
                </a:solidFill>
              </a:rPr>
              <a:t>. október 23-án tartott rövid beszéde az 1953-as programjáról szólt, ám a tömeg már sokkal többet várt és akart ennél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1735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="" xmlns:a16="http://schemas.microsoft.com/office/drawing/2014/main" id="{F05368BC-956A-435B-941A-1FBE8A9A93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2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9936480" y="5760720"/>
            <a:ext cx="2011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chemeClr val="bg1"/>
                </a:solidFill>
              </a:rPr>
              <a:t>1. részlet</a:t>
            </a:r>
            <a:endParaRPr lang="hu-HU" sz="2800" b="1" dirty="0">
              <a:solidFill>
                <a:schemeClr val="bg1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48641"/>
            <a:ext cx="7828755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9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63BFD4C5-809C-450A-A3F8-658DB253D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111" y="1543980"/>
            <a:ext cx="5604803" cy="3239035"/>
          </a:xfrm>
        </p:spPr>
        <p:txBody>
          <a:bodyPr/>
          <a:lstStyle/>
          <a:p>
            <a:pPr lvl="0"/>
            <a:r>
              <a:rPr lang="hu-HU" sz="3600" dirty="0"/>
              <a:t>a tüntetők ledöntötték a zsarnokság jelképét, a városligeti Sztálin szobrot → darabjait a Blaha Lujza térre vontatták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489D0979-D6BB-42D7-85B0-61D9EAEF65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7" r="31145"/>
          <a:stretch/>
        </p:blipFill>
        <p:spPr>
          <a:xfrm>
            <a:off x="6288258" y="602363"/>
            <a:ext cx="5761838" cy="591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8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="" xmlns:a16="http://schemas.microsoft.com/office/drawing/2014/main" id="{9E720ADF-6076-4C36-9A35-8B562A07C3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3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4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="" xmlns:a16="http://schemas.microsoft.com/office/drawing/2014/main" id="{6B8059CA-9BDA-4F9D-8892-686A852690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9" b="55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1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2CBDE5EC-1642-4741-BF22-AC9C31F6B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117" y="1167619"/>
            <a:ext cx="6026834" cy="4967140"/>
          </a:xfrm>
        </p:spPr>
        <p:txBody>
          <a:bodyPr>
            <a:normAutofit lnSpcReduction="10000"/>
          </a:bodyPr>
          <a:lstStyle/>
          <a:p>
            <a:pPr lvl="0"/>
            <a:r>
              <a:rPr lang="hu-HU" sz="3600" dirty="0">
                <a:solidFill>
                  <a:prstClr val="black"/>
                </a:solidFill>
              </a:rPr>
              <a:t>szintén fontos célpont a Bródy Sándor utcában található rádió épülete → a </a:t>
            </a:r>
            <a:r>
              <a:rPr lang="hu-HU" sz="3600" dirty="0" smtClean="0">
                <a:solidFill>
                  <a:prstClr val="black"/>
                </a:solidFill>
              </a:rPr>
              <a:t>műegyetemi pontok közzétételének követelése </a:t>
            </a:r>
            <a:r>
              <a:rPr lang="hu-HU" sz="3600" dirty="0">
                <a:solidFill>
                  <a:prstClr val="black"/>
                </a:solidFill>
              </a:rPr>
              <a:t>→ a katonák egy része átállt → ÁVH emberei az ablakokból tüzet nyitottak a forradalmárokra </a:t>
            </a:r>
            <a:r>
              <a:rPr lang="hu-HU" sz="3600" i="1" dirty="0">
                <a:solidFill>
                  <a:prstClr val="black"/>
                </a:solidFill>
              </a:rPr>
              <a:t>(első áldozatok)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80F4F8D2-DB7B-43F3-9D31-EE7163044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218" y="0"/>
            <a:ext cx="4607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1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28040" y="114490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 smtClean="0"/>
              <a:t>Hivatkozott filmrészletek: </a:t>
            </a:r>
            <a:br>
              <a:rPr lang="hu-HU" dirty="0" smtClean="0"/>
            </a:br>
            <a:r>
              <a:rPr lang="hu-HU" dirty="0" err="1" smtClean="0"/>
              <a:t>Regéczy-Nagy</a:t>
            </a:r>
            <a:r>
              <a:rPr lang="hu-HU" dirty="0"/>
              <a:t>, 56 című </a:t>
            </a:r>
            <a:r>
              <a:rPr lang="hu-HU" dirty="0" err="1"/>
              <a:t>portréfim</a:t>
            </a:r>
            <a:r>
              <a:rPr lang="hu-HU" dirty="0"/>
              <a:t> (</a:t>
            </a:r>
            <a:r>
              <a:rPr lang="hu-HU" dirty="0" err="1"/>
              <a:t>Nirguna</a:t>
            </a:r>
            <a:r>
              <a:rPr lang="hu-HU" dirty="0"/>
              <a:t> Film</a:t>
            </a:r>
            <a:r>
              <a:rPr lang="hu-HU" dirty="0" smtClean="0"/>
              <a:t>)</a:t>
            </a:r>
            <a:endParaRPr lang="hu-HU" dirty="0"/>
          </a:p>
          <a:p>
            <a:pPr marL="0" indent="0">
              <a:buNone/>
            </a:pPr>
            <a:r>
              <a:rPr lang="hu-HU" dirty="0" smtClean="0"/>
              <a:t>A </a:t>
            </a:r>
            <a:r>
              <a:rPr lang="hu-HU" dirty="0" err="1" smtClean="0"/>
              <a:t>Nirguna</a:t>
            </a:r>
            <a:r>
              <a:rPr lang="hu-HU" dirty="0" smtClean="0"/>
              <a:t> </a:t>
            </a:r>
            <a:r>
              <a:rPr lang="hu-HU" dirty="0"/>
              <a:t>Film engedélyével</a:t>
            </a:r>
          </a:p>
          <a:p>
            <a:pPr marL="0" indent="0">
              <a:buNone/>
            </a:pPr>
            <a:r>
              <a:rPr lang="hu-HU" dirty="0"/>
              <a:t>Teljes film: </a:t>
            </a:r>
            <a:r>
              <a:rPr lang="hu-HU" u="sng" dirty="0">
                <a:hlinkClick r:id="rId2"/>
              </a:rPr>
              <a:t>https://www.youtube.com/watch?v=6XxzF-NIlUA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A film </a:t>
            </a:r>
            <a:r>
              <a:rPr lang="hu-HU" dirty="0" err="1"/>
              <a:t>Regéczy-Nagy</a:t>
            </a:r>
            <a:r>
              <a:rPr lang="hu-HU" dirty="0"/>
              <a:t> László elemző portréján keresztül mutatja be az 1956-os </a:t>
            </a:r>
            <a:r>
              <a:rPr lang="hu-HU" dirty="0" smtClean="0"/>
              <a:t>eseményeket.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12940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="" xmlns:a16="http://schemas.microsoft.com/office/drawing/2014/main" id="{9C3EE4F0-86D7-497C-B87F-DA8263E658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5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F8D3906A-AF70-428A-A858-6EEABC9E1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0991"/>
            <a:ext cx="10515600" cy="4705972"/>
          </a:xfrm>
        </p:spPr>
        <p:txBody>
          <a:bodyPr/>
          <a:lstStyle/>
          <a:p>
            <a:pPr lvl="0"/>
            <a:r>
              <a:rPr lang="hu-HU" sz="3600" dirty="0"/>
              <a:t>1956. február → Hruscsov beszéde az SZKP XX. kongresszusán: sztálini bűnök leleplezése</a:t>
            </a:r>
          </a:p>
          <a:p>
            <a:pPr lvl="0"/>
            <a:r>
              <a:rPr lang="hu-HU" sz="3600" dirty="0"/>
              <a:t>1956. júliusa → Gerő Ernő veszi át a hatalmat </a:t>
            </a:r>
            <a:r>
              <a:rPr lang="hu-HU" sz="3600" dirty="0" smtClean="0"/>
              <a:t/>
            </a:r>
            <a:br>
              <a:rPr lang="hu-HU" sz="3600" dirty="0" smtClean="0"/>
            </a:br>
            <a:r>
              <a:rPr lang="hu-HU" sz="3600" i="1" dirty="0" smtClean="0"/>
              <a:t>(</a:t>
            </a:r>
            <a:r>
              <a:rPr lang="hu-HU" sz="3600" i="1" dirty="0"/>
              <a:t>a Rákosi-féle politika folytatása)</a:t>
            </a:r>
          </a:p>
          <a:p>
            <a:pPr marL="0" indent="0" algn="ctr">
              <a:buNone/>
            </a:pPr>
            <a:r>
              <a:rPr lang="hu-HU" sz="3600" dirty="0"/>
              <a:t>↓</a:t>
            </a:r>
          </a:p>
          <a:p>
            <a:pPr marL="0" indent="0" algn="ctr">
              <a:buNone/>
            </a:pPr>
            <a:r>
              <a:rPr lang="hu-HU" sz="3600" cap="all" dirty="0"/>
              <a:t>elégedetlenség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8515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="" xmlns:a16="http://schemas.microsoft.com/office/drawing/2014/main" id="{0C2476C9-FE3F-4D5D-BF46-6019BD2BBF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9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9936480" y="5760720"/>
            <a:ext cx="2011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chemeClr val="bg1"/>
                </a:solidFill>
              </a:rPr>
              <a:t>2. részlet</a:t>
            </a:r>
            <a:endParaRPr lang="hu-HU" sz="2800" b="1" dirty="0">
              <a:solidFill>
                <a:schemeClr val="bg1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48641"/>
            <a:ext cx="7828755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3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C1DA831E-C25E-4525-9D58-040CF5E7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54" y="1253331"/>
            <a:ext cx="5048821" cy="4351338"/>
          </a:xfrm>
        </p:spPr>
        <p:txBody>
          <a:bodyPr/>
          <a:lstStyle/>
          <a:p>
            <a:pPr marL="0" indent="0" algn="ctr">
              <a:buNone/>
            </a:pPr>
            <a:r>
              <a:rPr lang="hu-HU" sz="3600" i="1" dirty="0"/>
              <a:t>„Rákosiék négy békeesztendő alatt akkora kárt okozta a gazdaságpolitikájukkal az országnak, ami csak két esztendő nemzeti össztermékével mérhető egymáshoz.”</a:t>
            </a:r>
            <a:endParaRPr lang="hu-HU" sz="3600" dirty="0"/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="" xmlns:a16="http://schemas.microsoft.com/office/drawing/2014/main" id="{605AC011-867D-4933-AE1E-BCF668CF5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458" y="332943"/>
            <a:ext cx="6072994" cy="55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7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58B5EA4D-3828-410F-BE44-B513DD594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7286"/>
            <a:ext cx="10515600" cy="5909677"/>
          </a:xfrm>
        </p:spPr>
        <p:txBody>
          <a:bodyPr/>
          <a:lstStyle/>
          <a:p>
            <a:pPr lvl="0"/>
            <a:r>
              <a:rPr lang="hu-HU" sz="3600" dirty="0"/>
              <a:t>Losonczy Géza a Petőfi-kört szervező újságíró nyíltan kritizálta Gerő Ernőt a Magyar Nemzetben</a:t>
            </a:r>
          </a:p>
          <a:p>
            <a:pPr lvl="0"/>
            <a:r>
              <a:rPr lang="hu-HU" sz="3600" dirty="0"/>
              <a:t>Rajk László újratemetése 1956. október 6-án </a:t>
            </a:r>
            <a:r>
              <a:rPr lang="hu-HU" sz="3600" dirty="0" smtClean="0"/>
              <a:t/>
            </a:r>
            <a:br>
              <a:rPr lang="hu-HU" sz="3600" dirty="0" smtClean="0"/>
            </a:br>
            <a:r>
              <a:rPr lang="hu-HU" sz="3600" i="1" dirty="0" smtClean="0"/>
              <a:t>(</a:t>
            </a:r>
            <a:r>
              <a:rPr lang="hu-HU" sz="3600" i="1" dirty="0"/>
              <a:t>a temetés óriási </a:t>
            </a:r>
            <a:r>
              <a:rPr lang="hu-HU" sz="3600" i="1" dirty="0" smtClean="0"/>
              <a:t>„politikai tüntetéssé” </a:t>
            </a:r>
            <a:r>
              <a:rPr lang="hu-HU" sz="3600" i="1" dirty="0"/>
              <a:t>változott)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FA0ADB6E-5332-413D-AE75-091FC8F323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9"/>
          <a:stretch/>
        </p:blipFill>
        <p:spPr>
          <a:xfrm>
            <a:off x="2106490" y="2560319"/>
            <a:ext cx="7979020" cy="416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9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474</Words>
  <Application>Microsoft Office PowerPoint</Application>
  <PresentationFormat>Egyéni</PresentationFormat>
  <Paragraphs>72</Paragraphs>
  <Slides>34</Slides>
  <Notes>15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34</vt:i4>
      </vt:variant>
    </vt:vector>
  </HeadingPairs>
  <TitlesOfParts>
    <vt:vector size="35" baseType="lpstr">
      <vt:lpstr>Office-téma</vt:lpstr>
      <vt:lpstr>Az 1956-os forradalom  és szabadságharc</vt:lpstr>
      <vt:lpstr>I. Előzmények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II. A magyar forradalom közvetlen előzményei</vt:lpstr>
      <vt:lpstr>PowerPoint bemutató</vt:lpstr>
      <vt:lpstr>PowerPoint bemutató</vt:lpstr>
      <vt:lpstr>PowerPoint bemutató</vt:lpstr>
      <vt:lpstr>III. A forradalom és szabadságharc kirobbanása</vt:lpstr>
      <vt:lpstr>PowerPoint bemutató</vt:lpstr>
      <vt:lpstr>PowerPoint bemutató</vt:lpstr>
      <vt:lpstr>PowerPoint bemutató</vt:lpstr>
      <vt:lpstr>PowerPoint bemutató</vt:lpstr>
      <vt:lpstr>PowerPoint bemutató</vt:lpstr>
      <vt:lpstr>IV. Miért Nagy Imre?</vt:lpstr>
      <vt:lpstr>PowerPoint bemutató</vt:lpstr>
      <vt:lpstr>PowerPoint bemutató</vt:lpstr>
      <vt:lpstr>PowerPoint bemutató</vt:lpstr>
      <vt:lpstr>PowerPoint bemutató</vt:lpstr>
      <vt:lpstr>V. A forradalom kiteljesedése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 1956-os forradalom és szabadságharc története</dc:title>
  <dc:creator>Nagy Arnold</dc:creator>
  <cp:lastModifiedBy>-</cp:lastModifiedBy>
  <cp:revision>33</cp:revision>
  <dcterms:created xsi:type="dcterms:W3CDTF">2018-03-11T18:43:18Z</dcterms:created>
  <dcterms:modified xsi:type="dcterms:W3CDTF">2018-12-11T18:23:52Z</dcterms:modified>
</cp:coreProperties>
</file>